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7" r:id="rId2"/>
    <p:sldId id="324" r:id="rId3"/>
    <p:sldId id="326" r:id="rId4"/>
    <p:sldId id="321" r:id="rId5"/>
    <p:sldId id="322" r:id="rId6"/>
    <p:sldId id="327" r:id="rId7"/>
    <p:sldId id="32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111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12/11/14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96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12/11/14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59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6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Light VMP @ </a:t>
            </a:r>
            <a:r>
              <a:rPr lang="en-US" b="1" dirty="0" err="1" smtClean="0">
                <a:solidFill>
                  <a:srgbClr val="000090"/>
                </a:solidFill>
              </a:rPr>
              <a:t>eRHIC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>
                <a:solidFill>
                  <a:srgbClr val="000090"/>
                </a:solidFill>
              </a:rPr>
              <a:t/>
            </a:r>
            <a:br>
              <a:rPr lang="en-US" b="1" dirty="0">
                <a:solidFill>
                  <a:srgbClr val="000090"/>
                </a:solidFill>
              </a:rPr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December 11th, 2014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plotGPDHsea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192696"/>
            <a:ext cx="2834156" cy="1889437"/>
          </a:xfrm>
          <a:prstGeom prst="rect">
            <a:avLst/>
          </a:prstGeom>
        </p:spPr>
      </p:pic>
      <p:pic>
        <p:nvPicPr>
          <p:cNvPr id="7" name="Picture 6" descr="plotGPDEsea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228" y="1192696"/>
            <a:ext cx="2834156" cy="1889437"/>
          </a:xfrm>
          <a:prstGeom prst="rect">
            <a:avLst/>
          </a:prstGeom>
        </p:spPr>
      </p:pic>
      <p:pic>
        <p:nvPicPr>
          <p:cNvPr id="8" name="Picture 7" descr="plotGPDHG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384" y="1192696"/>
            <a:ext cx="2834156" cy="18894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19856" y="-38100"/>
            <a:ext cx="36551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90"/>
                </a:solidFill>
              </a:rPr>
              <a:t>T</a:t>
            </a:r>
            <a:r>
              <a:rPr lang="en-US" sz="3200" b="1" dirty="0" smtClean="0">
                <a:solidFill>
                  <a:srgbClr val="000090"/>
                </a:solidFill>
              </a:rPr>
              <a:t>he EIC White Paper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1310" y="711200"/>
            <a:ext cx="860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GPDs extracted from global fits on current and simulated </a:t>
            </a:r>
            <a:r>
              <a:rPr lang="en-US" b="1" dirty="0" smtClean="0">
                <a:solidFill>
                  <a:srgbClr val="FF0000"/>
                </a:solidFill>
              </a:rPr>
              <a:t>DVCS</a:t>
            </a:r>
            <a:r>
              <a:rPr lang="en-US" dirty="0" smtClean="0"/>
              <a:t> data only (no VM included)  </a:t>
            </a:r>
            <a:endParaRPr lang="en-US" dirty="0"/>
          </a:p>
        </p:txBody>
      </p:sp>
      <p:pic>
        <p:nvPicPr>
          <p:cNvPr id="12" name="Picture 11" descr="Screen shot 2012-03-22 at 7.26.5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7300" y="3531869"/>
            <a:ext cx="6476134" cy="27160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88610" y="3195329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precision of </a:t>
            </a:r>
            <a:r>
              <a:rPr lang="en-US" b="1" dirty="0" smtClean="0">
                <a:solidFill>
                  <a:srgbClr val="FF0000"/>
                </a:solidFill>
              </a:rPr>
              <a:t>J/PSI</a:t>
            </a:r>
            <a:r>
              <a:rPr lang="en-US" dirty="0" smtClean="0"/>
              <a:t> data -&gt; will help to image the gluons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1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 Dec.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Fazio - EIC Task force meeting, BNL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1107BCB-0559-5241-8698-2883378EBAB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551854" y="5370808"/>
            <a:ext cx="214630" cy="40821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6058" tIns="48029" rIns="96058" bIns="48029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9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5" descr="gpd-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521"/>
            <a:ext cx="5715210" cy="369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19"/>
          <p:cNvGrpSpPr>
            <a:grpSpLocks/>
          </p:cNvGrpSpPr>
          <p:nvPr/>
        </p:nvGrpSpPr>
        <p:grpSpPr bwMode="auto">
          <a:xfrm>
            <a:off x="5878175" y="1243273"/>
            <a:ext cx="2749469" cy="1729704"/>
            <a:chOff x="5555198" y="1195042"/>
            <a:chExt cx="2597331" cy="1661843"/>
          </a:xfrm>
        </p:grpSpPr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5555198" y="1195042"/>
              <a:ext cx="2597331" cy="166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0000"/>
                </a:lnSpc>
                <a:buClr>
                  <a:srgbClr val="0000CC"/>
                </a:buClr>
                <a:buFont typeface="Wingdings" charset="2"/>
                <a:buChar char="q"/>
                <a:defRPr/>
              </a:pPr>
              <a:r>
                <a:rPr lang="en-US" sz="19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theoretically very clean</a:t>
              </a:r>
            </a:p>
            <a:p>
              <a:pPr>
                <a:lnSpc>
                  <a:spcPct val="100000"/>
                </a:lnSpc>
                <a:buClr>
                  <a:srgbClr val="0000CC"/>
                </a:buClr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  DVCS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(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g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): H,  E, H,  E</a:t>
              </a:r>
              <a:endParaRPr lang="en-US" sz="19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Comic Sans MS" charset="0"/>
                <a:cs typeface="Comic Sans MS" charset="0"/>
              </a:endParaRPr>
            </a:p>
            <a:p>
              <a:pPr>
                <a:lnSpc>
                  <a:spcPct val="100000"/>
                </a:lnSpc>
                <a:spcBef>
                  <a:spcPct val="20000"/>
                </a:spcBef>
                <a:buClr>
                  <a:srgbClr val="0000CC"/>
                </a:buClr>
                <a:buFont typeface="Wingdings" charset="2"/>
                <a:buChar char="q"/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VM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(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r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, 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w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, 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f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): 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H  E</a:t>
              </a:r>
            </a:p>
            <a:p>
              <a:pPr>
                <a:lnSpc>
                  <a:spcPct val="100000"/>
                </a:lnSpc>
                <a:spcBef>
                  <a:spcPct val="20000"/>
                </a:spcBef>
                <a:buClr>
                  <a:srgbClr val="0000CC"/>
                </a:buClr>
                <a:buFont typeface="Wingdings" charset="2"/>
                <a:buChar char="q"/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info on quark flavors</a:t>
              </a:r>
            </a:p>
            <a:p>
              <a:pPr>
                <a:lnSpc>
                  <a:spcPct val="100000"/>
                </a:lnSpc>
                <a:spcBef>
                  <a:spcPct val="20000"/>
                </a:spcBef>
                <a:buClr>
                  <a:srgbClr val="0000CC"/>
                </a:buClr>
                <a:defRPr/>
              </a:pP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  PS mesons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 (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p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, </a:t>
              </a:r>
              <a:r>
                <a:rPr lang="en-US" sz="19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h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)</a:t>
              </a:r>
              <a:r>
                <a:rPr lang="en-US" sz="19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: H  E 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7411868" y="2337073"/>
              <a:ext cx="298975" cy="369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7264546" y="1332653"/>
              <a:ext cx="298975" cy="369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7558140" y="1332653"/>
              <a:ext cx="298975" cy="369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7695928" y="2342459"/>
              <a:ext cx="298975" cy="369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rPr>
                <a:t>~</a:t>
              </a:r>
            </a:p>
          </p:txBody>
        </p:sp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684970" y="625604"/>
            <a:ext cx="3459030" cy="68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6058" tIns="48029" rIns="96058" bIns="48029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quantum number of final state selects different </a:t>
            </a:r>
            <a:r>
              <a:rPr lang="en-US" sz="19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GPDs</a:t>
            </a:r>
            <a:r>
              <a:rPr lang="en-US" sz="1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it-IT" sz="19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" name="Group 135"/>
          <p:cNvGraphicFramePr>
            <a:graphicFrameLocks noGrp="1"/>
          </p:cNvGraphicFramePr>
          <p:nvPr/>
        </p:nvGraphicFramePr>
        <p:xfrm>
          <a:off x="6187278" y="3111867"/>
          <a:ext cx="2904644" cy="762000"/>
        </p:xfrm>
        <a:graphic>
          <a:graphicData uri="http://schemas.openxmlformats.org/drawingml/2006/table">
            <a:tbl>
              <a:tblPr/>
              <a:tblGrid>
                <a:gridCol w="1347325"/>
                <a:gridCol w="1557319"/>
              </a:tblGrid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p</a:t>
                      </a:r>
                      <a:r>
                        <a:rPr kumimoji="0" lang="en-US" sz="25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l-GR" sz="25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+D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h</a:t>
                      </a:r>
                      <a:endParaRPr kumimoji="0" lang="el-GR" sz="25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-D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Group 149"/>
          <p:cNvGraphicFramePr>
            <a:graphicFrameLocks noGrp="1"/>
          </p:cNvGraphicFramePr>
          <p:nvPr/>
        </p:nvGraphicFramePr>
        <p:xfrm>
          <a:off x="6187278" y="3983982"/>
          <a:ext cx="2904644" cy="2074578"/>
        </p:xfrm>
        <a:graphic>
          <a:graphicData uri="http://schemas.openxmlformats.org/drawingml/2006/table">
            <a:tbl>
              <a:tblPr/>
              <a:tblGrid>
                <a:gridCol w="1347325"/>
                <a:gridCol w="1557319"/>
              </a:tblGrid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ρ</a:t>
                      </a:r>
                      <a:r>
                        <a:rPr kumimoji="0" lang="en-US" sz="25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l-GR" sz="25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2u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+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d, 9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/4</a:t>
                      </a:r>
                      <a:endParaRPr kumimoji="0" lang="fr-FR" sz="21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ω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2u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-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d, 3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/4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Times New Roman" charset="0"/>
                          <a:cs typeface="Times New Roman" charset="0"/>
                        </a:rPr>
                        <a:t>f</a:t>
                      </a:r>
                      <a:endParaRPr kumimoji="0" lang="el-GR" sz="25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Symbol" charset="2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s, 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fr-FR" sz="2100" b="0" i="0" u="none" strike="noStrike" cap="none" normalizeH="0" baseline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5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ρ</a:t>
                      </a:r>
                      <a:r>
                        <a:rPr kumimoji="0" lang="en-US" sz="25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endParaRPr kumimoji="0" lang="el-GR" sz="25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</a:rPr>
                        <a:t>-</a:t>
                      </a:r>
                      <a:r>
                        <a:rPr kumimoji="0" 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1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J/</a:t>
                      </a:r>
                      <a:r>
                        <a:rPr kumimoji="0" lang="el-GR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ψ</a:t>
                      </a:r>
                      <a:endParaRPr kumimoji="0" lang="el-GR" sz="2100" b="0" i="0" u="none" strike="noStrike" cap="none" normalizeH="0" baseline="3000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fr-FR" sz="2100" b="0" i="0" u="none" strike="noStrike" cap="none" normalizeH="0" baseline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7" name="Group 25"/>
          <p:cNvGrpSpPr>
            <a:grpSpLocks noChangeAspect="1"/>
          </p:cNvGrpSpPr>
          <p:nvPr/>
        </p:nvGrpSpPr>
        <p:grpSpPr bwMode="auto">
          <a:xfrm>
            <a:off x="322555" y="3983983"/>
            <a:ext cx="4324761" cy="2208682"/>
            <a:chOff x="178858" y="4367111"/>
            <a:chExt cx="4697942" cy="2439457"/>
          </a:xfrm>
        </p:grpSpPr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178858" y="4367111"/>
              <a:ext cx="4697942" cy="2439457"/>
            </a:xfrm>
            <a:prstGeom prst="rect">
              <a:avLst/>
            </a:prstGeom>
            <a:gradFill rotWithShape="1">
              <a:gsLst>
                <a:gs pos="0">
                  <a:srgbClr val="FF8D8D"/>
                </a:gs>
                <a:gs pos="50000">
                  <a:schemeClr val="bg1"/>
                </a:gs>
                <a:gs pos="100000">
                  <a:srgbClr val="FF8D8D"/>
                </a:gs>
              </a:gsLst>
              <a:lin ang="189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19" name="Object 2"/>
            <p:cNvGraphicFramePr>
              <a:graphicFrameLocks noChangeAspect="1"/>
            </p:cNvGraphicFramePr>
            <p:nvPr/>
          </p:nvGraphicFramePr>
          <p:xfrm>
            <a:off x="820738" y="5918200"/>
            <a:ext cx="3822700" cy="81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7" name="Equation" r:id="rId4" imgW="3822700" imgH="812800" progId="">
                    <p:embed/>
                  </p:oleObj>
                </mc:Choice>
                <mc:Fallback>
                  <p:oleObj name="Equation" r:id="rId4" imgW="3822700" imgH="8128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0738" y="5918200"/>
                          <a:ext cx="3822700" cy="81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3"/>
            <p:cNvGraphicFramePr>
              <a:graphicFrameLocks noChangeAspect="1"/>
            </p:cNvGraphicFramePr>
            <p:nvPr/>
          </p:nvGraphicFramePr>
          <p:xfrm>
            <a:off x="860425" y="5191125"/>
            <a:ext cx="2603500" cy="876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8" name="Equation" r:id="rId6" imgW="2603500" imgH="876300" progId="">
                    <p:embed/>
                  </p:oleObj>
                </mc:Choice>
                <mc:Fallback>
                  <p:oleObj name="Equation" r:id="rId6" imgW="2603500" imgH="8763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0425" y="5191125"/>
                          <a:ext cx="2603500" cy="876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4"/>
            <p:cNvGraphicFramePr>
              <a:graphicFrameLocks noChangeAspect="1"/>
            </p:cNvGraphicFramePr>
            <p:nvPr/>
          </p:nvGraphicFramePr>
          <p:xfrm>
            <a:off x="354015" y="4478868"/>
            <a:ext cx="4292600" cy="876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9" name="Equation" r:id="rId8" imgW="4292600" imgH="876300" progId="Equation.3">
                    <p:embed/>
                  </p:oleObj>
                </mc:Choice>
                <mc:Fallback>
                  <p:oleObj name="Equation" r:id="rId8" imgW="4292600" imgH="876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015" y="4478868"/>
                          <a:ext cx="4292600" cy="876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915414" y="-88679"/>
            <a:ext cx="54793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VMP can give flavor separation</a:t>
            </a:r>
            <a:endParaRPr lang="en-US" sz="3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444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01" y="685800"/>
            <a:ext cx="8788400" cy="518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Similarely</a:t>
            </a:r>
            <a:r>
              <a:rPr lang="en-US" dirty="0" smtClean="0"/>
              <a:t> to what is shown in the EIC white paper for the J/PSI, I used PYTHIA simulated data from </a:t>
            </a:r>
            <a:r>
              <a:rPr lang="en-US" dirty="0" err="1" smtClean="0"/>
              <a:t>Elke</a:t>
            </a:r>
            <a:r>
              <a:rPr lang="en-US" dirty="0" smtClean="0"/>
              <a:t> to give the feeling of the precision we can achieve at ethic in measuring RHO and PHI production</a:t>
            </a:r>
          </a:p>
          <a:p>
            <a:endParaRPr lang="en-US" dirty="0" smtClean="0"/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Statistical errors rescaled them from 4.1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 to 30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5% systematic uncertainty and added in </a:t>
            </a:r>
            <a:r>
              <a:rPr lang="en-US" b="1" dirty="0" err="1" smtClean="0">
                <a:solidFill>
                  <a:srgbClr val="000090"/>
                </a:solidFill>
              </a:rPr>
              <a:t>quadrature</a:t>
            </a:r>
            <a:r>
              <a:rPr lang="en-US" b="1" dirty="0" smtClean="0">
                <a:solidFill>
                  <a:srgbClr val="000090"/>
                </a:solidFill>
              </a:rPr>
              <a:t> to the rescaled statistical uncertainty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An exponential fit: A*</a:t>
            </a:r>
            <a:r>
              <a:rPr lang="en-US" b="1" dirty="0" err="1" smtClean="0">
                <a:solidFill>
                  <a:srgbClr val="000090"/>
                </a:solidFill>
              </a:rPr>
              <a:t>exp</a:t>
            </a:r>
            <a:r>
              <a:rPr lang="en-US" b="1" dirty="0" smtClean="0">
                <a:solidFill>
                  <a:srgbClr val="000090"/>
                </a:solidFill>
              </a:rPr>
              <a:t>(B*t) is used to extract the normalization A, and the slope B and the correlation coefficient c.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fitted values (A, </a:t>
            </a:r>
            <a:r>
              <a:rPr lang="en-US" b="1" dirty="0" err="1" smtClean="0">
                <a:solidFill>
                  <a:srgbClr val="000090"/>
                </a:solidFill>
              </a:rPr>
              <a:t>dA</a:t>
            </a:r>
            <a:r>
              <a:rPr lang="en-US" b="1" dirty="0" smtClean="0">
                <a:solidFill>
                  <a:srgbClr val="000090"/>
                </a:solidFill>
              </a:rPr>
              <a:t>, B, dB, c) are used as an input to a code from Markus</a:t>
            </a:r>
            <a:r>
              <a:rPr lang="en-US" b="1" dirty="0">
                <a:solidFill>
                  <a:srgbClr val="000090"/>
                </a:solidFill>
              </a:rPr>
              <a:t>,</a:t>
            </a:r>
            <a:r>
              <a:rPr lang="en-US" b="1" dirty="0" smtClean="0">
                <a:solidFill>
                  <a:srgbClr val="000090"/>
                </a:solidFill>
              </a:rPr>
              <a:t> which computes errors using method of eigenvector distributions.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output of the previous code is used as input to an other code which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computes the error bands for the cross section and the </a:t>
            </a:r>
            <a:r>
              <a:rPr lang="en-US" b="1" dirty="0" err="1" smtClean="0">
                <a:solidFill>
                  <a:srgbClr val="000090"/>
                </a:solidFill>
              </a:rPr>
              <a:t>partonic</a:t>
            </a:r>
            <a:r>
              <a:rPr lang="en-US" b="1" dirty="0" smtClean="0">
                <a:solidFill>
                  <a:srgbClr val="000090"/>
                </a:solidFill>
              </a:rPr>
              <a:t> distribution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using the Fourier Bessel function integral and gives tables in text format. </a:t>
            </a:r>
            <a:r>
              <a:rPr lang="en-US" b="1" u="sng" dirty="0" smtClean="0">
                <a:solidFill>
                  <a:srgbClr val="000090"/>
                </a:solidFill>
              </a:rPr>
              <a:t>This code, in calculating the error bars, considers the |</a:t>
            </a:r>
            <a:r>
              <a:rPr lang="en-US" b="1" u="sng" dirty="0" err="1" smtClean="0">
                <a:solidFill>
                  <a:srgbClr val="000090"/>
                </a:solidFill>
              </a:rPr>
              <a:t>t</a:t>
            </a:r>
            <a:r>
              <a:rPr lang="en-US" b="1" u="sng" dirty="0" smtClean="0">
                <a:solidFill>
                  <a:srgbClr val="000090"/>
                </a:solidFill>
              </a:rPr>
              <a:t>| range achievable experimentally and extrapolates beyond.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text output from the Bessel code can be plotted using ROOT.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8600" y="-38100"/>
            <a:ext cx="35914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Light vector mesons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900" y="5956300"/>
            <a:ext cx="7795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doing this study I used </a:t>
            </a:r>
            <a:r>
              <a:rPr lang="en-US" u="sng" dirty="0" smtClean="0"/>
              <a:t>the same x,Q2 bin as in the white paper</a:t>
            </a:r>
            <a:r>
              <a:rPr lang="en-US" dirty="0" smtClean="0"/>
              <a:t> for 20x250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fits_rh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445076"/>
            <a:ext cx="3429000" cy="32899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89400" y="-38100"/>
            <a:ext cx="9521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RHO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3538833"/>
            <a:ext cx="3124198" cy="29699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3538833"/>
            <a:ext cx="3124198" cy="296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9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52900" y="-38100"/>
            <a:ext cx="7713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PHI</a:t>
            </a:r>
            <a:endParaRPr lang="en-US" sz="3200" b="1" dirty="0">
              <a:solidFill>
                <a:srgbClr val="000090"/>
              </a:solidFill>
            </a:endParaRPr>
          </a:p>
        </p:txBody>
      </p:sp>
      <p:pic>
        <p:nvPicPr>
          <p:cNvPr id="10" name="Picture 9" descr="fits_ph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108" y="445076"/>
            <a:ext cx="3428999" cy="3289904"/>
          </a:xfrm>
          <a:prstGeom prst="rect">
            <a:avLst/>
          </a:prstGeom>
        </p:spPr>
      </p:pic>
      <p:pic>
        <p:nvPicPr>
          <p:cNvPr id="11" name="Picture 10" descr="fig_dsdt_20x250_phi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3600"/>
            <a:ext cx="3066225" cy="2914806"/>
          </a:xfrm>
          <a:prstGeom prst="rect">
            <a:avLst/>
          </a:prstGeom>
        </p:spPr>
      </p:pic>
      <p:pic>
        <p:nvPicPr>
          <p:cNvPr id="12" name="Picture 11" descr="fig_int_20x250_phi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3403600"/>
            <a:ext cx="3072740" cy="292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3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 Dec.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89000" y="0"/>
            <a:ext cx="72851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Proton imaging using light Vector Mesons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1308100"/>
            <a:ext cx="90170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The </a:t>
            </a:r>
            <a:r>
              <a:rPr lang="en-US" b="1" dirty="0" smtClean="0">
                <a:solidFill>
                  <a:srgbClr val="000090"/>
                </a:solidFill>
              </a:rPr>
              <a:t>following </a:t>
            </a:r>
            <a:r>
              <a:rPr lang="en-US" b="1" dirty="0">
                <a:solidFill>
                  <a:srgbClr val="000090"/>
                </a:solidFill>
              </a:rPr>
              <a:t>summarizes </a:t>
            </a:r>
            <a:r>
              <a:rPr lang="en-US" b="1" dirty="0" smtClean="0">
                <a:solidFill>
                  <a:srgbClr val="000090"/>
                </a:solidFill>
              </a:rPr>
              <a:t>the opinion </a:t>
            </a:r>
            <a:r>
              <a:rPr lang="en-US" b="1" dirty="0">
                <a:solidFill>
                  <a:srgbClr val="000090"/>
                </a:solidFill>
              </a:rPr>
              <a:t>and suggestions from Markus Diehl</a:t>
            </a:r>
          </a:p>
          <a:p>
            <a:endParaRPr lang="en-US" dirty="0" smtClean="0"/>
          </a:p>
          <a:p>
            <a:pPr marL="342900" indent="-342900" algn="just">
              <a:buFont typeface="Arial"/>
              <a:buChar char="•"/>
            </a:pPr>
            <a:r>
              <a:rPr lang="en-US" dirty="0" smtClean="0"/>
              <a:t>There </a:t>
            </a:r>
            <a:r>
              <a:rPr lang="en-US" dirty="0"/>
              <a:t>is a longstanding controversy among theorists whether </a:t>
            </a:r>
            <a:r>
              <a:rPr lang="en-US" dirty="0" smtClean="0"/>
              <a:t>light VM production </a:t>
            </a:r>
            <a:r>
              <a:rPr lang="en-US" dirty="0"/>
              <a:t>can be reliably interpreted in the GPD </a:t>
            </a:r>
            <a:r>
              <a:rPr lang="en-US" dirty="0" smtClean="0"/>
              <a:t>framework </a:t>
            </a:r>
            <a:r>
              <a:rPr lang="en-US" dirty="0"/>
              <a:t>at leading </a:t>
            </a:r>
            <a:r>
              <a:rPr lang="en-US" dirty="0" smtClean="0"/>
              <a:t>twist. Important for </a:t>
            </a:r>
            <a:r>
              <a:rPr lang="en-US" dirty="0"/>
              <a:t>imaging: how </a:t>
            </a:r>
            <a:r>
              <a:rPr lang="en-US" dirty="0" smtClean="0"/>
              <a:t>much </a:t>
            </a:r>
            <a:r>
              <a:rPr lang="en-US" dirty="0"/>
              <a:t>of the t dependence comes from the proton size, and how much from </a:t>
            </a:r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dirty="0" smtClean="0"/>
              <a:t> </a:t>
            </a:r>
            <a:r>
              <a:rPr lang="en-US" u="sng" dirty="0" err="1"/>
              <a:t>γ</a:t>
            </a:r>
            <a:r>
              <a:rPr lang="en-US" dirty="0" smtClean="0"/>
              <a:t>* </a:t>
            </a:r>
            <a:r>
              <a:rPr lang="en-US" dirty="0"/>
              <a:t>-&gt; VM transition?  </a:t>
            </a:r>
            <a:r>
              <a:rPr lang="en-US" dirty="0" smtClean="0"/>
              <a:t>In </a:t>
            </a:r>
            <a:r>
              <a:rPr lang="en-US" dirty="0"/>
              <a:t>this sense, </a:t>
            </a:r>
            <a:r>
              <a:rPr lang="en-US" u="sng" dirty="0"/>
              <a:t>the b-space plots </a:t>
            </a:r>
            <a:r>
              <a:rPr lang="en-US" u="sng" dirty="0" smtClean="0"/>
              <a:t>should </a:t>
            </a:r>
            <a:r>
              <a:rPr lang="en-US" u="sng" dirty="0"/>
              <a:t>come </a:t>
            </a:r>
            <a:r>
              <a:rPr lang="en-US" u="sng" dirty="0" smtClean="0"/>
              <a:t> </a:t>
            </a:r>
            <a:r>
              <a:rPr lang="en-US" u="sng" dirty="0"/>
              <a:t>with a clear warning about the theory assumptions (or the </a:t>
            </a:r>
            <a:r>
              <a:rPr lang="en-US" u="sng" dirty="0" smtClean="0"/>
              <a:t>statement </a:t>
            </a:r>
            <a:r>
              <a:rPr lang="en-US" u="sng" dirty="0"/>
              <a:t>that </a:t>
            </a:r>
            <a:r>
              <a:rPr lang="en-US" u="sng" dirty="0" err="1" smtClean="0"/>
              <a:t>b</a:t>
            </a:r>
            <a:r>
              <a:rPr lang="en-US" u="sng" baseline="-25000" dirty="0" err="1" smtClean="0"/>
              <a:t>T</a:t>
            </a:r>
            <a:r>
              <a:rPr lang="en-US" u="sng" dirty="0" smtClean="0"/>
              <a:t> </a:t>
            </a:r>
            <a:r>
              <a:rPr lang="en-US" u="sng" dirty="0"/>
              <a:t>reflects a mixture of the proton and </a:t>
            </a:r>
            <a:r>
              <a:rPr lang="en-US" u="sng" dirty="0" err="1" smtClean="0"/>
              <a:t>γ</a:t>
            </a:r>
            <a:r>
              <a:rPr lang="en-US" u="sng" dirty="0" smtClean="0"/>
              <a:t>* </a:t>
            </a:r>
            <a:r>
              <a:rPr lang="en-US" u="sng" dirty="0"/>
              <a:t>-&gt; VM transverse </a:t>
            </a:r>
            <a:r>
              <a:rPr lang="en-US" u="sng" dirty="0" smtClean="0"/>
              <a:t>profiles</a:t>
            </a:r>
            <a:r>
              <a:rPr lang="en-US" dirty="0"/>
              <a:t>). </a:t>
            </a:r>
            <a:endParaRPr lang="en-US" dirty="0" smtClean="0"/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342900" indent="-342900" algn="just">
              <a:buFont typeface="Arial"/>
              <a:buChar char="•"/>
            </a:pPr>
            <a:r>
              <a:rPr lang="en-US" u="sng" dirty="0" smtClean="0"/>
              <a:t>Will EIC have </a:t>
            </a:r>
            <a:r>
              <a:rPr lang="en-US" u="sng" dirty="0"/>
              <a:t>a huge lever arm in Q</a:t>
            </a:r>
            <a:r>
              <a:rPr lang="en-US" u="sng" baseline="30000" dirty="0"/>
              <a:t>2</a:t>
            </a:r>
            <a:r>
              <a:rPr lang="en-US" u="sng" dirty="0"/>
              <a:t> and enough statistics to put </a:t>
            </a:r>
            <a:r>
              <a:rPr lang="en-US" u="sng" dirty="0" smtClean="0"/>
              <a:t>harsh Q</a:t>
            </a:r>
            <a:r>
              <a:rPr lang="en-US" u="sng" baseline="30000" dirty="0" smtClean="0"/>
              <a:t>2 </a:t>
            </a:r>
            <a:r>
              <a:rPr lang="en-US" u="sng" dirty="0" smtClean="0"/>
              <a:t>cuts, so that light VMs will be in a leading-twist regime?</a:t>
            </a:r>
            <a:r>
              <a:rPr lang="en-US" dirty="0"/>
              <a:t>  This may really give a new chance to make progress on </a:t>
            </a:r>
            <a:r>
              <a:rPr lang="en-US" dirty="0" smtClean="0"/>
              <a:t>the previous point.</a:t>
            </a:r>
            <a:r>
              <a:rPr lang="en-US" dirty="0"/>
              <a:t> </a:t>
            </a:r>
          </a:p>
          <a:p>
            <a:pPr marL="342900" indent="-342900" algn="just">
              <a:buFont typeface="Arial"/>
              <a:buChar char="•"/>
            </a:pPr>
            <a:endParaRPr lang="en-US" dirty="0" smtClean="0"/>
          </a:p>
          <a:p>
            <a:pPr marL="342900" indent="-342900" algn="just">
              <a:buFont typeface="Arial"/>
              <a:buChar char="•"/>
            </a:pPr>
            <a:r>
              <a:rPr lang="en-US" dirty="0" err="1" smtClean="0"/>
              <a:t>σ</a:t>
            </a:r>
            <a:r>
              <a:rPr lang="en-US" baseline="-25000" dirty="0" err="1" smtClean="0"/>
              <a:t>L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/>
              <a:t>for light mesons </a:t>
            </a:r>
            <a:r>
              <a:rPr lang="en-US" dirty="0" smtClean="0"/>
              <a:t>behave differently</a:t>
            </a:r>
            <a:r>
              <a:rPr lang="en-US" dirty="0"/>
              <a:t>: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L</a:t>
            </a:r>
            <a:r>
              <a:rPr lang="en-US" dirty="0" smtClean="0"/>
              <a:t> </a:t>
            </a:r>
            <a:r>
              <a:rPr lang="en-US" dirty="0"/>
              <a:t>is leading twist and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T</a:t>
            </a:r>
            <a:r>
              <a:rPr lang="en-US" dirty="0" smtClean="0"/>
              <a:t> often is not! Physically the </a:t>
            </a:r>
            <a:r>
              <a:rPr lang="en-US" dirty="0"/>
              <a:t>transverse size of the </a:t>
            </a:r>
            <a:r>
              <a:rPr lang="en-US" u="sng" dirty="0" err="1"/>
              <a:t>γ</a:t>
            </a:r>
            <a:r>
              <a:rPr lang="en-US" dirty="0" smtClean="0"/>
              <a:t>*</a:t>
            </a:r>
            <a:r>
              <a:rPr lang="en-US" dirty="0"/>
              <a:t>T -&gt; VM transition is much </a:t>
            </a:r>
            <a:r>
              <a:rPr lang="en-US" dirty="0" smtClean="0"/>
              <a:t>bigger.</a:t>
            </a:r>
            <a:r>
              <a:rPr lang="en-US" dirty="0"/>
              <a:t>  </a:t>
            </a:r>
            <a:r>
              <a:rPr lang="en-US" u="sng" dirty="0"/>
              <a:t>So it would be good to explore how well </a:t>
            </a:r>
            <a:r>
              <a:rPr lang="en-US" u="sng" dirty="0" smtClean="0"/>
              <a:t>EIC could </a:t>
            </a:r>
            <a:r>
              <a:rPr lang="en-US" u="sng" dirty="0"/>
              <a:t>extract the t-dependence of </a:t>
            </a:r>
            <a:r>
              <a:rPr lang="en-US" u="sng" dirty="0" err="1"/>
              <a:t>σ</a:t>
            </a:r>
            <a:r>
              <a:rPr lang="en-US" u="sng" baseline="-25000" dirty="0" err="1"/>
              <a:t>L</a:t>
            </a:r>
            <a:r>
              <a:rPr lang="en-US" u="sng" dirty="0" smtClean="0"/>
              <a:t> </a:t>
            </a:r>
            <a:r>
              <a:rPr lang="en-US" u="sng" dirty="0"/>
              <a:t>alone</a:t>
            </a:r>
            <a:r>
              <a:rPr lang="en-US" dirty="0"/>
              <a:t>.  This can be separated </a:t>
            </a:r>
            <a:r>
              <a:rPr lang="en-US" dirty="0" smtClean="0"/>
              <a:t>either </a:t>
            </a:r>
            <a:r>
              <a:rPr lang="en-US" dirty="0"/>
              <a:t>by the </a:t>
            </a:r>
            <a:r>
              <a:rPr lang="en-US" dirty="0" err="1"/>
              <a:t>pi+pi</a:t>
            </a:r>
            <a:r>
              <a:rPr lang="en-US" dirty="0"/>
              <a:t>- theta angle (using approximate SCHC) or by a </a:t>
            </a:r>
            <a:r>
              <a:rPr lang="en-US" dirty="0" err="1" smtClean="0"/>
              <a:t>Rosenbluth</a:t>
            </a:r>
            <a:r>
              <a:rPr lang="en-US" dirty="0" smtClean="0"/>
              <a:t> </a:t>
            </a:r>
            <a:r>
              <a:rPr lang="en-US" dirty="0"/>
              <a:t>separation.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9243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GPD </a:t>
            </a:r>
            <a:r>
              <a:rPr lang="en-US" dirty="0"/>
              <a:t>framework at leading twist </a:t>
            </a:r>
            <a:r>
              <a:rPr lang="en-US" dirty="0" smtClean="0"/>
              <a:t>implies </a:t>
            </a:r>
            <a:r>
              <a:rPr lang="en-US" dirty="0"/>
              <a:t>that </a:t>
            </a:r>
            <a:r>
              <a:rPr lang="en-US" dirty="0" smtClean="0"/>
              <a:t>the </a:t>
            </a:r>
            <a:r>
              <a:rPr lang="en-US" u="sng" dirty="0" err="1"/>
              <a:t>γ</a:t>
            </a:r>
            <a:r>
              <a:rPr lang="en-US" dirty="0" smtClean="0"/>
              <a:t>* </a:t>
            </a:r>
            <a:r>
              <a:rPr lang="en-US" dirty="0"/>
              <a:t>-&gt; VM transition is a </a:t>
            </a:r>
            <a:r>
              <a:rPr lang="en-US" dirty="0" smtClean="0"/>
              <a:t>point-like probe.</a:t>
            </a:r>
          </a:p>
          <a:p>
            <a:pPr algn="just"/>
            <a:r>
              <a:rPr lang="en-US" dirty="0"/>
              <a:t>F</a:t>
            </a:r>
            <a:r>
              <a:rPr lang="en-US" dirty="0" smtClean="0"/>
              <a:t>or J/Psi both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 </a:t>
            </a:r>
            <a:r>
              <a:rPr lang="en-US" dirty="0" smtClean="0"/>
              <a:t>and</a:t>
            </a:r>
            <a:r>
              <a:rPr lang="en-US" baseline="-25000" dirty="0" smtClean="0"/>
              <a:t>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t</a:t>
            </a:r>
            <a:r>
              <a:rPr lang="en-US" dirty="0" smtClean="0"/>
              <a:t> are leading twist at moderate Q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b="1" u="sng" dirty="0" smtClean="0"/>
              <a:t>this is not true for </a:t>
            </a:r>
            <a:r>
              <a:rPr lang="en-US" b="1" u="sng" smtClean="0"/>
              <a:t>light </a:t>
            </a:r>
            <a:r>
              <a:rPr lang="en-US" b="1" u="sng" smtClean="0"/>
              <a:t>mesons</a:t>
            </a: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724991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5354</TotalTime>
  <Words>481</Words>
  <Application>Microsoft Macintosh PowerPoint</Application>
  <PresentationFormat>On-screen Show (4:3)</PresentationFormat>
  <Paragraphs>70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Light VMP @ eRHIC   S. Fazio EIC Task Force meeting BNL – December 11th,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293</cp:revision>
  <cp:lastPrinted>2010-12-09T17:37:28Z</cp:lastPrinted>
  <dcterms:created xsi:type="dcterms:W3CDTF">2013-05-15T19:20:15Z</dcterms:created>
  <dcterms:modified xsi:type="dcterms:W3CDTF">2014-12-11T16:32:37Z</dcterms:modified>
  <cp:category/>
</cp:coreProperties>
</file>